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Old Standard TT"/>
      <p:regular r:id="rId23"/>
      <p:bold r:id="rId24"/>
      <p: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ldStandardTT-bold.fntdata"/><Relationship Id="rId23" Type="http://schemas.openxmlformats.org/officeDocument/2006/relationships/font" Target="fonts/OldStandardT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OldStandardT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39537ac00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39537ac00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3955b49967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3955b499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3955b49967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3955b4996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955b49967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955b4996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3955b49967_0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3955b49967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955b49967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955b4996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6f90357f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6f90357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395a7733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395a7733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0357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0357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0357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035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90357f_0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9035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39537ac008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39537ac00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39537ac00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39537ac00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39537ac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39537ac00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39537ac00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39537ac00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8.jpg"/><Relationship Id="rId4" Type="http://schemas.openxmlformats.org/officeDocument/2006/relationships/image" Target="../media/image10.jpg"/><Relationship Id="rId5"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5.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23.png"/><Relationship Id="rId5" Type="http://schemas.openxmlformats.org/officeDocument/2006/relationships/image" Target="../media/image20.png"/><Relationship Id="rId6"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aws.amazon.com/blogs/machine-learning/using-container-images-to-run-tensorflow-models-in-aws-lambda/" TargetMode="External"/><Relationship Id="rId4" Type="http://schemas.openxmlformats.org/officeDocument/2006/relationships/hyperlink" Target="https://docs.aws.amazon.com/" TargetMode="External"/><Relationship Id="rId5" Type="http://schemas.openxmlformats.org/officeDocument/2006/relationships/hyperlink" Target="http://ec2-18-207-216-254.compute-1.amazonaws.com:808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data.mendeley.com/datasets/gjmr63rz2r/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14.jpg"/><Relationship Id="rId5" Type="http://schemas.openxmlformats.org/officeDocument/2006/relationships/image" Target="../media/image1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11.jpg"/><Relationship Id="rId5" Type="http://schemas.openxmlformats.org/officeDocument/2006/relationships/image" Target="../media/image7.jpg"/><Relationship Id="rId6"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Classification using AWS</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Trina Sahoo(1901254)</a:t>
            </a:r>
            <a:endParaRPr/>
          </a:p>
          <a:p>
            <a:pPr indent="0" lvl="0" marL="0" rtl="0" algn="l">
              <a:spcBef>
                <a:spcPts val="0"/>
              </a:spcBef>
              <a:spcAft>
                <a:spcPts val="0"/>
              </a:spcAft>
              <a:buNone/>
            </a:pPr>
            <a:r>
              <a:rPr lang="en"/>
              <a:t>Debodeep Banerjee (1901253)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395000"/>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Experimental results</a:t>
            </a:r>
            <a:endParaRPr sz="3600">
              <a:latin typeface="Times New Roman"/>
              <a:ea typeface="Times New Roman"/>
              <a:cs typeface="Times New Roman"/>
              <a:sym typeface="Times New Roman"/>
            </a:endParaRPr>
          </a:p>
        </p:txBody>
      </p:sp>
      <p:sp>
        <p:nvSpPr>
          <p:cNvPr id="131" name="Google Shape;131;p22"/>
          <p:cNvSpPr txBox="1"/>
          <p:nvPr>
            <p:ph idx="1" type="body"/>
          </p:nvPr>
        </p:nvSpPr>
        <p:spPr>
          <a:xfrm>
            <a:off x="311700" y="1084475"/>
            <a:ext cx="8776500" cy="83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CloudWatch Logs: Lambda automatically stream details about each function invocations, along with logs, and other output from the function’s code to CloudWatch Logs. In the Log Insight, we run sum queries to get some insights:</a:t>
            </a:r>
            <a:endParaRPr/>
          </a:p>
        </p:txBody>
      </p:sp>
      <p:sp>
        <p:nvSpPr>
          <p:cNvPr id="132" name="Google Shape;132;p22"/>
          <p:cNvSpPr txBox="1"/>
          <p:nvPr/>
        </p:nvSpPr>
        <p:spPr>
          <a:xfrm>
            <a:off x="292125" y="2019775"/>
            <a:ext cx="2909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ld Standard TT"/>
                <a:ea typeface="Old Standard TT"/>
                <a:cs typeface="Old Standard TT"/>
                <a:sym typeface="Old Standard TT"/>
              </a:rPr>
              <a:t>View the latency statistics for 5 minutes:</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33" name="Google Shape;133;p22"/>
          <p:cNvPicPr preferRelativeResize="0"/>
          <p:nvPr/>
        </p:nvPicPr>
        <p:blipFill>
          <a:blip r:embed="rId3">
            <a:alphaModFix/>
          </a:blip>
          <a:stretch>
            <a:fillRect/>
          </a:stretch>
        </p:blipFill>
        <p:spPr>
          <a:xfrm>
            <a:off x="250625" y="2680550"/>
            <a:ext cx="2992726" cy="2157824"/>
          </a:xfrm>
          <a:prstGeom prst="rect">
            <a:avLst/>
          </a:prstGeom>
          <a:noFill/>
          <a:ln>
            <a:noFill/>
          </a:ln>
        </p:spPr>
      </p:pic>
      <p:sp>
        <p:nvSpPr>
          <p:cNvPr id="134" name="Google Shape;134;p22"/>
          <p:cNvSpPr txBox="1"/>
          <p:nvPr/>
        </p:nvSpPr>
        <p:spPr>
          <a:xfrm>
            <a:off x="3297000" y="2127625"/>
            <a:ext cx="255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ld Standard TT"/>
                <a:ea typeface="Old Standard TT"/>
                <a:cs typeface="Old Standard TT"/>
                <a:sym typeface="Old Standard TT"/>
              </a:rPr>
              <a:t>Determine the amount of </a:t>
            </a:r>
            <a:r>
              <a:rPr lang="en">
                <a:latin typeface="Old Standard TT"/>
                <a:ea typeface="Old Standard TT"/>
                <a:cs typeface="Old Standard TT"/>
                <a:sym typeface="Old Standard TT"/>
              </a:rPr>
              <a:t>over provisioned</a:t>
            </a:r>
            <a:r>
              <a:rPr lang="en">
                <a:latin typeface="Old Standard TT"/>
                <a:ea typeface="Old Standard TT"/>
                <a:cs typeface="Old Standard TT"/>
                <a:sym typeface="Old Standard TT"/>
              </a:rPr>
              <a:t> memory:</a:t>
            </a:r>
            <a:endParaRPr>
              <a:latin typeface="Old Standard TT"/>
              <a:ea typeface="Old Standard TT"/>
              <a:cs typeface="Old Standard TT"/>
              <a:sym typeface="Old Standard TT"/>
            </a:endParaRPr>
          </a:p>
        </p:txBody>
      </p:sp>
      <p:pic>
        <p:nvPicPr>
          <p:cNvPr id="135" name="Google Shape;135;p22"/>
          <p:cNvPicPr preferRelativeResize="0"/>
          <p:nvPr/>
        </p:nvPicPr>
        <p:blipFill>
          <a:blip r:embed="rId4">
            <a:alphaModFix/>
          </a:blip>
          <a:stretch>
            <a:fillRect/>
          </a:stretch>
        </p:blipFill>
        <p:spPr>
          <a:xfrm>
            <a:off x="3387850" y="2781225"/>
            <a:ext cx="2789825" cy="2057149"/>
          </a:xfrm>
          <a:prstGeom prst="rect">
            <a:avLst/>
          </a:prstGeom>
          <a:noFill/>
          <a:ln>
            <a:noFill/>
          </a:ln>
        </p:spPr>
      </p:pic>
      <p:sp>
        <p:nvSpPr>
          <p:cNvPr id="136" name="Google Shape;136;p22"/>
          <p:cNvSpPr txBox="1"/>
          <p:nvPr/>
        </p:nvSpPr>
        <p:spPr>
          <a:xfrm>
            <a:off x="6272963" y="2127625"/>
            <a:ext cx="2615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ld Standard TT"/>
                <a:ea typeface="Old Standard TT"/>
                <a:cs typeface="Old Standard TT"/>
                <a:sym typeface="Old Standard TT"/>
              </a:rPr>
              <a:t>Find the most expensive requests:</a:t>
            </a:r>
            <a:endParaRPr>
              <a:latin typeface="Old Standard TT"/>
              <a:ea typeface="Old Standard TT"/>
              <a:cs typeface="Old Standard TT"/>
              <a:sym typeface="Old Standard TT"/>
            </a:endParaRPr>
          </a:p>
        </p:txBody>
      </p:sp>
      <p:pic>
        <p:nvPicPr>
          <p:cNvPr id="137" name="Google Shape;137;p22"/>
          <p:cNvPicPr preferRelativeResize="0"/>
          <p:nvPr/>
        </p:nvPicPr>
        <p:blipFill>
          <a:blip r:embed="rId5">
            <a:alphaModFix/>
          </a:blip>
          <a:stretch>
            <a:fillRect/>
          </a:stretch>
        </p:blipFill>
        <p:spPr>
          <a:xfrm>
            <a:off x="6322175" y="2743225"/>
            <a:ext cx="2433926" cy="20571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type="title"/>
          </p:nvPr>
        </p:nvSpPr>
        <p:spPr>
          <a:xfrm>
            <a:off x="268100" y="172600"/>
            <a:ext cx="6488100" cy="9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latin typeface="Times New Roman"/>
                <a:ea typeface="Times New Roman"/>
                <a:cs typeface="Times New Roman"/>
                <a:sym typeface="Times New Roman"/>
              </a:rPr>
              <a:t>Web Application launch using EC2</a:t>
            </a:r>
            <a:endParaRPr sz="3400">
              <a:latin typeface="Times New Roman"/>
              <a:ea typeface="Times New Roman"/>
              <a:cs typeface="Times New Roman"/>
              <a:sym typeface="Times New Roman"/>
            </a:endParaRPr>
          </a:p>
        </p:txBody>
      </p:sp>
      <p:sp>
        <p:nvSpPr>
          <p:cNvPr id="143" name="Google Shape;143;p23"/>
          <p:cNvSpPr txBox="1"/>
          <p:nvPr/>
        </p:nvSpPr>
        <p:spPr>
          <a:xfrm>
            <a:off x="5612075" y="4511450"/>
            <a:ext cx="355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44" name="Google Shape;144;p23"/>
          <p:cNvPicPr preferRelativeResize="0"/>
          <p:nvPr/>
        </p:nvPicPr>
        <p:blipFill>
          <a:blip r:embed="rId3">
            <a:alphaModFix/>
          </a:blip>
          <a:stretch>
            <a:fillRect/>
          </a:stretch>
        </p:blipFill>
        <p:spPr>
          <a:xfrm>
            <a:off x="4260600" y="1405725"/>
            <a:ext cx="4720125" cy="2615350"/>
          </a:xfrm>
          <a:prstGeom prst="rect">
            <a:avLst/>
          </a:prstGeom>
          <a:noFill/>
          <a:ln>
            <a:noFill/>
          </a:ln>
        </p:spPr>
      </p:pic>
      <p:sp>
        <p:nvSpPr>
          <p:cNvPr id="145" name="Google Shape;145;p23"/>
          <p:cNvSpPr txBox="1"/>
          <p:nvPr/>
        </p:nvSpPr>
        <p:spPr>
          <a:xfrm>
            <a:off x="348700" y="969875"/>
            <a:ext cx="37704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Old Standard TT"/>
                <a:ea typeface="Old Standard TT"/>
                <a:cs typeface="Old Standard TT"/>
                <a:sym typeface="Old Standard TT"/>
              </a:rPr>
              <a:t>In this part we will discuss about hosting the application using Amazon EC2 . For a successful deployment, we followed the following steps. </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a:latin typeface="Old Standard TT"/>
              <a:ea typeface="Old Standard TT"/>
              <a:cs typeface="Old Standard TT"/>
              <a:sym typeface="Old Standard TT"/>
            </a:endParaRPr>
          </a:p>
          <a:p>
            <a:pPr indent="-317500" lvl="0" marL="457200" rtl="0" algn="l">
              <a:spcBef>
                <a:spcPts val="0"/>
              </a:spcBef>
              <a:spcAft>
                <a:spcPts val="0"/>
              </a:spcAft>
              <a:buClr>
                <a:schemeClr val="dk1"/>
              </a:buClr>
              <a:buSzPts val="1400"/>
              <a:buFont typeface="Old Standard TT"/>
              <a:buAutoNum type="arabicPeriod"/>
            </a:pPr>
            <a:r>
              <a:rPr lang="en">
                <a:solidFill>
                  <a:schemeClr val="dk1"/>
                </a:solidFill>
                <a:latin typeface="Old Standard TT"/>
                <a:ea typeface="Old Standard TT"/>
                <a:cs typeface="Old Standard TT"/>
                <a:sym typeface="Old Standard TT"/>
              </a:rPr>
              <a:t>Launch an instance in EC2.</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a:solidFill>
                <a:schemeClr val="dk1"/>
              </a:solidFill>
              <a:latin typeface="Old Standard TT"/>
              <a:ea typeface="Old Standard TT"/>
              <a:cs typeface="Old Standard TT"/>
              <a:sym typeface="Old Standard TT"/>
            </a:endParaRPr>
          </a:p>
          <a:p>
            <a:pPr indent="-317500" lvl="0" marL="457200" rtl="0" algn="l">
              <a:spcBef>
                <a:spcPts val="0"/>
              </a:spcBef>
              <a:spcAft>
                <a:spcPts val="0"/>
              </a:spcAft>
              <a:buClr>
                <a:schemeClr val="dk1"/>
              </a:buClr>
              <a:buSzPts val="1400"/>
              <a:buFont typeface="Old Standard TT"/>
              <a:buAutoNum type="arabicPeriod"/>
            </a:pPr>
            <a:r>
              <a:rPr lang="en">
                <a:solidFill>
                  <a:schemeClr val="dk1"/>
                </a:solidFill>
                <a:latin typeface="Old Standard TT"/>
                <a:ea typeface="Old Standard TT"/>
                <a:cs typeface="Old Standard TT"/>
                <a:sym typeface="Old Standard TT"/>
              </a:rPr>
              <a:t>The EBS storage has been set to 8 gb.</a:t>
            </a:r>
            <a:endParaRPr>
              <a:solidFill>
                <a:schemeClr val="dk1"/>
              </a:solidFill>
              <a:latin typeface="Old Standard TT"/>
              <a:ea typeface="Old Standard TT"/>
              <a:cs typeface="Old Standard TT"/>
              <a:sym typeface="Old Standard TT"/>
            </a:endParaRPr>
          </a:p>
          <a:p>
            <a:pPr indent="0" lvl="0" marL="457200" rtl="0" algn="l">
              <a:spcBef>
                <a:spcPts val="0"/>
              </a:spcBef>
              <a:spcAft>
                <a:spcPts val="0"/>
              </a:spcAft>
              <a:buClr>
                <a:schemeClr val="dk1"/>
              </a:buClr>
              <a:buSzPts val="1100"/>
              <a:buFont typeface="Arial"/>
              <a:buNone/>
            </a:pPr>
            <a:r>
              <a:t/>
            </a:r>
            <a:endParaRPr>
              <a:solidFill>
                <a:schemeClr val="dk1"/>
              </a:solidFill>
              <a:latin typeface="Old Standard TT"/>
              <a:ea typeface="Old Standard TT"/>
              <a:cs typeface="Old Standard TT"/>
              <a:sym typeface="Old Standard TT"/>
            </a:endParaRPr>
          </a:p>
          <a:p>
            <a:pPr indent="-317500" lvl="0" marL="457200" rtl="0" algn="l">
              <a:spcBef>
                <a:spcPts val="0"/>
              </a:spcBef>
              <a:spcAft>
                <a:spcPts val="0"/>
              </a:spcAft>
              <a:buClr>
                <a:schemeClr val="dk1"/>
              </a:buClr>
              <a:buSzPts val="1400"/>
              <a:buFont typeface="Old Standard TT"/>
              <a:buAutoNum type="arabicPeriod"/>
            </a:pPr>
            <a:r>
              <a:rPr lang="en">
                <a:solidFill>
                  <a:schemeClr val="dk1"/>
                </a:solidFill>
                <a:latin typeface="Old Standard TT"/>
                <a:ea typeface="Old Standard TT"/>
                <a:cs typeface="Old Standard TT"/>
                <a:sym typeface="Old Standard TT"/>
              </a:rPr>
              <a:t>In order to conduct a successful deployment from the ubuntu to the EC2 instance, we have used two other tools, viz. Putty and Winscp.</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a:solidFill>
                <a:schemeClr val="dk1"/>
              </a:solidFill>
              <a:latin typeface="Old Standard TT"/>
              <a:ea typeface="Old Standard TT"/>
              <a:cs typeface="Old Standard TT"/>
              <a:sym typeface="Old Standard TT"/>
            </a:endParaRPr>
          </a:p>
          <a:p>
            <a:pPr indent="-317500" lvl="0" marL="457200" rtl="0" algn="l">
              <a:spcBef>
                <a:spcPts val="0"/>
              </a:spcBef>
              <a:spcAft>
                <a:spcPts val="0"/>
              </a:spcAft>
              <a:buClr>
                <a:schemeClr val="dk1"/>
              </a:buClr>
              <a:buSzPts val="1400"/>
              <a:buFont typeface="Old Standard TT"/>
              <a:buAutoNum type="arabicPeriod"/>
            </a:pPr>
            <a:r>
              <a:rPr lang="en">
                <a:solidFill>
                  <a:schemeClr val="dk1"/>
                </a:solidFill>
                <a:latin typeface="Old Standard TT"/>
                <a:ea typeface="Old Standard TT"/>
                <a:cs typeface="Old Standard TT"/>
                <a:sym typeface="Old Standard TT"/>
              </a:rPr>
              <a:t>The ubuntu version is chosen as 18.04</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268100" y="172600"/>
            <a:ext cx="8634900" cy="9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latin typeface="Times New Roman"/>
                <a:ea typeface="Times New Roman"/>
                <a:cs typeface="Times New Roman"/>
                <a:sym typeface="Times New Roman"/>
              </a:rPr>
              <a:t>Web Application launch using EC2 (Continued)</a:t>
            </a:r>
            <a:endParaRPr sz="3300">
              <a:latin typeface="Times New Roman"/>
              <a:ea typeface="Times New Roman"/>
              <a:cs typeface="Times New Roman"/>
              <a:sym typeface="Times New Roman"/>
            </a:endParaRPr>
          </a:p>
        </p:txBody>
      </p:sp>
      <p:sp>
        <p:nvSpPr>
          <p:cNvPr id="151" name="Google Shape;151;p24"/>
          <p:cNvSpPr txBox="1"/>
          <p:nvPr/>
        </p:nvSpPr>
        <p:spPr>
          <a:xfrm>
            <a:off x="5612075" y="4511450"/>
            <a:ext cx="355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152" name="Google Shape;152;p24"/>
          <p:cNvSpPr txBox="1"/>
          <p:nvPr/>
        </p:nvSpPr>
        <p:spPr>
          <a:xfrm>
            <a:off x="326900" y="904475"/>
            <a:ext cx="37704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rPr lang="en">
                <a:solidFill>
                  <a:schemeClr val="dk1"/>
                </a:solidFill>
                <a:latin typeface="Old Standard TT"/>
                <a:ea typeface="Old Standard TT"/>
                <a:cs typeface="Old Standard TT"/>
                <a:sym typeface="Old Standard TT"/>
              </a:rPr>
              <a:t>The virtual machine contains all the necessary files for the process. for our purpose, the files are as follows:</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a:solidFill>
                <a:schemeClr val="dk1"/>
              </a:solidFill>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AutoNum type="arabicPeriod"/>
            </a:pPr>
            <a:r>
              <a:rPr lang="en">
                <a:latin typeface="Old Standard TT"/>
                <a:ea typeface="Old Standard TT"/>
                <a:cs typeface="Old Standard TT"/>
                <a:sym typeface="Old Standard TT"/>
              </a:rPr>
              <a:t> application.py- Main code using the Flask app for the web application.</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AutoNum type="arabicPeriod"/>
            </a:pPr>
            <a:r>
              <a:rPr lang="en">
                <a:latin typeface="Old Standard TT"/>
                <a:ea typeface="Old Standard TT"/>
                <a:cs typeface="Old Standard TT"/>
                <a:sym typeface="Old Standard TT"/>
              </a:rPr>
              <a:t> Template - A folder contains the index.html file.</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AutoNum type="arabicPeriod"/>
            </a:pPr>
            <a:r>
              <a:rPr lang="en">
                <a:latin typeface="Old Standard TT"/>
                <a:ea typeface="Old Standard TT"/>
                <a:cs typeface="Old Standard TT"/>
                <a:sym typeface="Old Standard TT"/>
              </a:rPr>
              <a:t> static: Folder contains the necessary images.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AutoNum type="arabicPeriod"/>
            </a:pPr>
            <a:r>
              <a:rPr lang="en">
                <a:latin typeface="Old Standard TT"/>
                <a:ea typeface="Old Standard TT"/>
                <a:cs typeface="Old Standard TT"/>
                <a:sym typeface="Old Standard TT"/>
              </a:rPr>
              <a:t> requirements.txt - A text file contains the necessary packages.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AutoNum type="arabicPeriod"/>
            </a:pPr>
            <a:r>
              <a:rPr lang="en">
                <a:latin typeface="Old Standard TT"/>
                <a:ea typeface="Old Standard TT"/>
                <a:cs typeface="Old Standard TT"/>
                <a:sym typeface="Old Standard TT"/>
              </a:rPr>
              <a:t> Model - The trained model is stored as a .h5 file.</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53" name="Google Shape;153;p24"/>
          <p:cNvPicPr preferRelativeResize="0"/>
          <p:nvPr/>
        </p:nvPicPr>
        <p:blipFill>
          <a:blip r:embed="rId3">
            <a:alphaModFix/>
          </a:blip>
          <a:stretch>
            <a:fillRect/>
          </a:stretch>
        </p:blipFill>
        <p:spPr>
          <a:xfrm>
            <a:off x="4249700" y="991650"/>
            <a:ext cx="4337326" cy="3633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268100" y="172600"/>
            <a:ext cx="6488100" cy="9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The Web Application</a:t>
            </a:r>
            <a:endParaRPr sz="3600">
              <a:latin typeface="Times New Roman"/>
              <a:ea typeface="Times New Roman"/>
              <a:cs typeface="Times New Roman"/>
              <a:sym typeface="Times New Roman"/>
            </a:endParaRPr>
          </a:p>
        </p:txBody>
      </p:sp>
      <p:sp>
        <p:nvSpPr>
          <p:cNvPr id="159" name="Google Shape;159;p25"/>
          <p:cNvSpPr txBox="1"/>
          <p:nvPr/>
        </p:nvSpPr>
        <p:spPr>
          <a:xfrm>
            <a:off x="446775" y="893575"/>
            <a:ext cx="84126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latin typeface="Old Standard TT"/>
              <a:ea typeface="Old Standard TT"/>
              <a:cs typeface="Old Standard TT"/>
              <a:sym typeface="Old Standard TT"/>
            </a:endParaRPr>
          </a:p>
        </p:txBody>
      </p:sp>
      <p:pic>
        <p:nvPicPr>
          <p:cNvPr id="160" name="Google Shape;160;p25"/>
          <p:cNvPicPr preferRelativeResize="0"/>
          <p:nvPr/>
        </p:nvPicPr>
        <p:blipFill>
          <a:blip r:embed="rId3">
            <a:alphaModFix/>
          </a:blip>
          <a:stretch>
            <a:fillRect/>
          </a:stretch>
        </p:blipFill>
        <p:spPr>
          <a:xfrm>
            <a:off x="195975" y="893575"/>
            <a:ext cx="4119324" cy="1819850"/>
          </a:xfrm>
          <a:prstGeom prst="rect">
            <a:avLst/>
          </a:prstGeom>
          <a:noFill/>
          <a:ln>
            <a:noFill/>
          </a:ln>
        </p:spPr>
      </p:pic>
      <p:pic>
        <p:nvPicPr>
          <p:cNvPr id="161" name="Google Shape;161;p25"/>
          <p:cNvPicPr preferRelativeResize="0"/>
          <p:nvPr/>
        </p:nvPicPr>
        <p:blipFill>
          <a:blip r:embed="rId4">
            <a:alphaModFix/>
          </a:blip>
          <a:stretch>
            <a:fillRect/>
          </a:stretch>
        </p:blipFill>
        <p:spPr>
          <a:xfrm>
            <a:off x="4572000" y="2713425"/>
            <a:ext cx="4162901" cy="1950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6"/>
          <p:cNvPicPr preferRelativeResize="0"/>
          <p:nvPr/>
        </p:nvPicPr>
        <p:blipFill>
          <a:blip r:embed="rId3">
            <a:alphaModFix/>
          </a:blip>
          <a:stretch>
            <a:fillRect/>
          </a:stretch>
        </p:blipFill>
        <p:spPr>
          <a:xfrm>
            <a:off x="4786925" y="471775"/>
            <a:ext cx="4299000" cy="1960525"/>
          </a:xfrm>
          <a:prstGeom prst="rect">
            <a:avLst/>
          </a:prstGeom>
          <a:noFill/>
          <a:ln>
            <a:noFill/>
          </a:ln>
        </p:spPr>
      </p:pic>
      <p:pic>
        <p:nvPicPr>
          <p:cNvPr id="167" name="Google Shape;167;p26"/>
          <p:cNvPicPr preferRelativeResize="0"/>
          <p:nvPr/>
        </p:nvPicPr>
        <p:blipFill>
          <a:blip r:embed="rId4">
            <a:alphaModFix/>
          </a:blip>
          <a:stretch>
            <a:fillRect/>
          </a:stretch>
        </p:blipFill>
        <p:spPr>
          <a:xfrm>
            <a:off x="4750676" y="2741577"/>
            <a:ext cx="4371499" cy="1900774"/>
          </a:xfrm>
          <a:prstGeom prst="rect">
            <a:avLst/>
          </a:prstGeom>
          <a:noFill/>
          <a:ln>
            <a:noFill/>
          </a:ln>
        </p:spPr>
      </p:pic>
      <p:pic>
        <p:nvPicPr>
          <p:cNvPr id="168" name="Google Shape;168;p26"/>
          <p:cNvPicPr preferRelativeResize="0"/>
          <p:nvPr/>
        </p:nvPicPr>
        <p:blipFill>
          <a:blip r:embed="rId5">
            <a:alphaModFix/>
          </a:blip>
          <a:stretch>
            <a:fillRect/>
          </a:stretch>
        </p:blipFill>
        <p:spPr>
          <a:xfrm>
            <a:off x="126125" y="2741576"/>
            <a:ext cx="4445876" cy="1930161"/>
          </a:xfrm>
          <a:prstGeom prst="rect">
            <a:avLst/>
          </a:prstGeom>
          <a:noFill/>
          <a:ln>
            <a:noFill/>
          </a:ln>
        </p:spPr>
      </p:pic>
      <p:pic>
        <p:nvPicPr>
          <p:cNvPr id="169" name="Google Shape;169;p26"/>
          <p:cNvPicPr preferRelativeResize="0"/>
          <p:nvPr/>
        </p:nvPicPr>
        <p:blipFill>
          <a:blip r:embed="rId6">
            <a:alphaModFix/>
          </a:blip>
          <a:stretch>
            <a:fillRect/>
          </a:stretch>
        </p:blipFill>
        <p:spPr>
          <a:xfrm>
            <a:off x="126125" y="471775"/>
            <a:ext cx="4445876" cy="196053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title"/>
          </p:nvPr>
        </p:nvSpPr>
        <p:spPr>
          <a:xfrm>
            <a:off x="268100" y="172600"/>
            <a:ext cx="6488100" cy="9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Cloud watch: CPU Utilization</a:t>
            </a:r>
            <a:endParaRPr sz="3600">
              <a:latin typeface="Times New Roman"/>
              <a:ea typeface="Times New Roman"/>
              <a:cs typeface="Times New Roman"/>
              <a:sym typeface="Times New Roman"/>
            </a:endParaRPr>
          </a:p>
        </p:txBody>
      </p:sp>
      <p:pic>
        <p:nvPicPr>
          <p:cNvPr id="175" name="Google Shape;175;p27"/>
          <p:cNvPicPr preferRelativeResize="0"/>
          <p:nvPr/>
        </p:nvPicPr>
        <p:blipFill>
          <a:blip r:embed="rId3">
            <a:alphaModFix/>
          </a:blip>
          <a:stretch>
            <a:fillRect/>
          </a:stretch>
        </p:blipFill>
        <p:spPr>
          <a:xfrm>
            <a:off x="152400" y="1274800"/>
            <a:ext cx="8640265" cy="37162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Conclusion</a:t>
            </a:r>
            <a:endParaRPr sz="3600">
              <a:latin typeface="Times New Roman"/>
              <a:ea typeface="Times New Roman"/>
              <a:cs typeface="Times New Roman"/>
              <a:sym typeface="Times New Roman"/>
            </a:endParaRPr>
          </a:p>
        </p:txBody>
      </p:sp>
      <p:sp>
        <p:nvSpPr>
          <p:cNvPr id="181" name="Google Shape;181;p28"/>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this project we have considered the forest fire data and it was an image classification task. The first part of the project is to deploy the model as a container image in the AWS Lambda and the next part of the project is to deploy the model as an EC2 instance in order to form a website. After the deployment we have tested in both the cases with a new Test dataset that has been formed previously. We have also shown some metrics involved with the function and the instance created such as invocation, duration, error rate and success rate and concurrent execution for the lambda function and for the EC2 instance CPU utilization, Network and Network package and Load balancer.</a:t>
            </a:r>
            <a:endParaRPr/>
          </a:p>
          <a:p>
            <a:pPr indent="0" lvl="0" marL="0" rtl="0" algn="l">
              <a:spcBef>
                <a:spcPts val="1600"/>
              </a:spcBef>
              <a:spcAft>
                <a:spcPts val="1600"/>
              </a:spcAft>
              <a:buNone/>
            </a:pPr>
            <a:r>
              <a:t/>
            </a:r>
            <a:endParaRPr>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Reference</a:t>
            </a:r>
            <a:endParaRPr sz="3600">
              <a:latin typeface="Times New Roman"/>
              <a:ea typeface="Times New Roman"/>
              <a:cs typeface="Times New Roman"/>
              <a:sym typeface="Times New Roman"/>
            </a:endParaRPr>
          </a:p>
        </p:txBody>
      </p:sp>
      <p:sp>
        <p:nvSpPr>
          <p:cNvPr id="187" name="Google Shape;187;p29"/>
          <p:cNvSpPr txBox="1"/>
          <p:nvPr>
            <p:ph idx="1" type="body"/>
          </p:nvPr>
        </p:nvSpPr>
        <p:spPr>
          <a:xfrm>
            <a:off x="311700" y="1171600"/>
            <a:ext cx="8520600" cy="9315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Times New Roman"/>
              <a:buAutoNum type="arabicPeriod"/>
            </a:pPr>
            <a:r>
              <a:rPr lang="en" sz="2100" u="sng">
                <a:solidFill>
                  <a:schemeClr val="hlink"/>
                </a:solidFill>
                <a:latin typeface="Times New Roman"/>
                <a:ea typeface="Times New Roman"/>
                <a:cs typeface="Times New Roman"/>
                <a:sym typeface="Times New Roman"/>
                <a:hlinkClick r:id="rId3"/>
              </a:rPr>
              <a:t>Using container images to run TensorFlow models in AWS Lambda</a:t>
            </a:r>
            <a:endParaRPr sz="21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AutoNum type="arabicPeriod"/>
            </a:pPr>
            <a:r>
              <a:rPr lang="en" sz="2100" u="sng">
                <a:solidFill>
                  <a:schemeClr val="hlink"/>
                </a:solidFill>
                <a:latin typeface="Times New Roman"/>
                <a:ea typeface="Times New Roman"/>
                <a:cs typeface="Times New Roman"/>
                <a:sym typeface="Times New Roman"/>
                <a:hlinkClick r:id="rId4"/>
              </a:rPr>
              <a:t>AWS Documentation</a:t>
            </a:r>
            <a:endParaRPr sz="2100">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t/>
            </a:r>
            <a:endParaRPr sz="36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3600">
                <a:latin typeface="Times New Roman"/>
                <a:ea typeface="Times New Roman"/>
                <a:cs typeface="Times New Roman"/>
                <a:sym typeface="Times New Roman"/>
              </a:rPr>
              <a:t>Website</a:t>
            </a:r>
            <a:endParaRPr sz="3600">
              <a:latin typeface="Times New Roman"/>
              <a:ea typeface="Times New Roman"/>
              <a:cs typeface="Times New Roman"/>
              <a:sym typeface="Times New Roman"/>
            </a:endParaRPr>
          </a:p>
          <a:p>
            <a:pPr indent="-361950" lvl="0" marL="457200" rtl="0" algn="l">
              <a:lnSpc>
                <a:spcPct val="100000"/>
              </a:lnSpc>
              <a:spcBef>
                <a:spcPts val="0"/>
              </a:spcBef>
              <a:spcAft>
                <a:spcPts val="0"/>
              </a:spcAft>
              <a:buSzPts val="2100"/>
              <a:buFont typeface="Times New Roman"/>
              <a:buAutoNum type="arabicPeriod"/>
            </a:pPr>
            <a:r>
              <a:rPr lang="en" sz="2100" u="sng">
                <a:solidFill>
                  <a:schemeClr val="hlink"/>
                </a:solidFill>
                <a:latin typeface="Times New Roman"/>
                <a:ea typeface="Times New Roman"/>
                <a:cs typeface="Times New Roman"/>
                <a:sym typeface="Times New Roman"/>
                <a:hlinkClick r:id="rId5"/>
              </a:rPr>
              <a:t>http://ec2-18-207-216-254.compute-1.amazonaws.com:8080/</a:t>
            </a:r>
            <a:endParaRPr sz="2100">
              <a:latin typeface="Times New Roman"/>
              <a:ea typeface="Times New Roman"/>
              <a:cs typeface="Times New Roman"/>
              <a:sym typeface="Times New Roman"/>
            </a:endParaRPr>
          </a:p>
          <a:p>
            <a:pPr indent="0" lvl="0" marL="0" rtl="0" algn="l">
              <a:spcBef>
                <a:spcPts val="0"/>
              </a:spcBef>
              <a:spcAft>
                <a:spcPts val="1600"/>
              </a:spcAft>
              <a:buNone/>
            </a:pPr>
            <a:r>
              <a:t/>
            </a:r>
            <a:endParaRPr>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nvSpPr>
        <p:spPr>
          <a:xfrm>
            <a:off x="0" y="972300"/>
            <a:ext cx="9144000" cy="3570900"/>
          </a:xfrm>
          <a:prstGeom prst="rect">
            <a:avLst/>
          </a:prstGeom>
          <a:noFill/>
          <a:ln>
            <a:noFill/>
          </a:ln>
        </p:spPr>
        <p:txBody>
          <a:bodyPr anchorCtr="0" anchor="t" bIns="91425" lIns="91425" spcFirstLastPara="1" rIns="91425" wrap="square" tIns="91425">
            <a:spAutoFit/>
          </a:bodyPr>
          <a:lstStyle/>
          <a:p>
            <a:pPr indent="-368300" lvl="0" marL="457200" rtl="0" algn="l">
              <a:lnSpc>
                <a:spcPct val="90000"/>
              </a:lnSpc>
              <a:spcBef>
                <a:spcPts val="100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The motive of this project is to perform a classification task with Amazon Web Service. There are two parts of this project: the first part is the model development and the second part is the deployment and testing of the model. The problem considered is forest fire classification. The dataset is collected from the </a:t>
            </a:r>
            <a:r>
              <a:rPr lang="en" sz="2200" u="sng">
                <a:solidFill>
                  <a:schemeClr val="hlink"/>
                </a:solidFill>
                <a:latin typeface="Times New Roman"/>
                <a:ea typeface="Times New Roman"/>
                <a:cs typeface="Times New Roman"/>
                <a:sym typeface="Times New Roman"/>
                <a:hlinkClick r:id="rId3"/>
              </a:rPr>
              <a:t>website</a:t>
            </a:r>
            <a:r>
              <a:rPr lang="en" sz="2200">
                <a:solidFill>
                  <a:schemeClr val="dk1"/>
                </a:solidFill>
                <a:latin typeface="Times New Roman"/>
                <a:ea typeface="Times New Roman"/>
                <a:cs typeface="Times New Roman"/>
                <a:sym typeface="Times New Roman"/>
              </a:rPr>
              <a:t>, splitted the dataset into </a:t>
            </a:r>
            <a:r>
              <a:rPr lang="en" sz="2200">
                <a:solidFill>
                  <a:schemeClr val="dk1"/>
                </a:solidFill>
                <a:latin typeface="Times New Roman"/>
                <a:ea typeface="Times New Roman"/>
                <a:cs typeface="Times New Roman"/>
                <a:sym typeface="Times New Roman"/>
              </a:rPr>
              <a:t>train, test and validation data.</a:t>
            </a:r>
            <a:endParaRPr sz="2200">
              <a:solidFill>
                <a:schemeClr val="dk1"/>
              </a:solidFill>
              <a:latin typeface="Times New Roman"/>
              <a:ea typeface="Times New Roman"/>
              <a:cs typeface="Times New Roman"/>
              <a:sym typeface="Times New Roman"/>
            </a:endParaRPr>
          </a:p>
          <a:p>
            <a:pPr indent="-368300" lvl="0" marL="457200" rtl="0" algn="l">
              <a:lnSpc>
                <a:spcPct val="9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The model trained on the dataset is done in the local machine and use docker to form a container and pushed the necessary files in AWS ECR. In the next phase we have deployed the trained model as a cloud web application using AWS EC2 service. </a:t>
            </a:r>
            <a:endParaRPr sz="2200">
              <a:solidFill>
                <a:schemeClr val="dk1"/>
              </a:solidFill>
              <a:latin typeface="Times New Roman"/>
              <a:ea typeface="Times New Roman"/>
              <a:cs typeface="Times New Roman"/>
              <a:sym typeface="Times New Roman"/>
            </a:endParaRPr>
          </a:p>
        </p:txBody>
      </p:sp>
      <p:sp>
        <p:nvSpPr>
          <p:cNvPr id="66" name="Google Shape;66;p14"/>
          <p:cNvSpPr txBox="1"/>
          <p:nvPr/>
        </p:nvSpPr>
        <p:spPr>
          <a:xfrm>
            <a:off x="185250" y="207050"/>
            <a:ext cx="5470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400">
                <a:solidFill>
                  <a:schemeClr val="dk1"/>
                </a:solidFill>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120400" y="226025"/>
            <a:ext cx="8630100" cy="87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300">
                <a:latin typeface="Times New Roman"/>
                <a:ea typeface="Times New Roman"/>
                <a:cs typeface="Times New Roman"/>
                <a:sym typeface="Times New Roman"/>
              </a:rPr>
              <a:t>Development of the Model</a:t>
            </a:r>
            <a:endParaRPr sz="4300">
              <a:latin typeface="Times New Roman"/>
              <a:ea typeface="Times New Roman"/>
              <a:cs typeface="Times New Roman"/>
              <a:sym typeface="Times New Roman"/>
            </a:endParaRPr>
          </a:p>
        </p:txBody>
      </p:sp>
      <p:sp>
        <p:nvSpPr>
          <p:cNvPr id="72" name="Google Shape;72;p15"/>
          <p:cNvSpPr txBox="1"/>
          <p:nvPr/>
        </p:nvSpPr>
        <p:spPr>
          <a:xfrm>
            <a:off x="120400" y="1024325"/>
            <a:ext cx="89244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Times New Roman"/>
                <a:ea typeface="Times New Roman"/>
                <a:cs typeface="Times New Roman"/>
                <a:sym typeface="Times New Roman"/>
              </a:rPr>
              <a:t>In the first part of the </a:t>
            </a:r>
            <a:r>
              <a:rPr lang="en" sz="2200">
                <a:solidFill>
                  <a:schemeClr val="lt1"/>
                </a:solidFill>
                <a:latin typeface="Times New Roman"/>
                <a:ea typeface="Times New Roman"/>
                <a:cs typeface="Times New Roman"/>
                <a:sym typeface="Times New Roman"/>
              </a:rPr>
              <a:t>project</a:t>
            </a:r>
            <a:r>
              <a:rPr lang="en" sz="2200">
                <a:solidFill>
                  <a:schemeClr val="lt1"/>
                </a:solidFill>
                <a:latin typeface="Times New Roman"/>
                <a:ea typeface="Times New Roman"/>
                <a:cs typeface="Times New Roman"/>
                <a:sym typeface="Times New Roman"/>
              </a:rPr>
              <a:t> we will discuss about the development of the model. The model is trained with the pretrained </a:t>
            </a:r>
            <a:r>
              <a:rPr lang="en" sz="2200">
                <a:solidFill>
                  <a:schemeClr val="lt1"/>
                </a:solidFill>
                <a:latin typeface="Times New Roman"/>
                <a:ea typeface="Times New Roman"/>
                <a:cs typeface="Times New Roman"/>
                <a:sym typeface="Times New Roman"/>
              </a:rPr>
              <a:t>model</a:t>
            </a:r>
            <a:r>
              <a:rPr lang="en" sz="2200">
                <a:solidFill>
                  <a:schemeClr val="lt1"/>
                </a:solidFill>
                <a:latin typeface="Times New Roman"/>
                <a:ea typeface="Times New Roman"/>
                <a:cs typeface="Times New Roman"/>
                <a:sym typeface="Times New Roman"/>
              </a:rPr>
              <a:t> Xception with the weight imagenet.  After training the model in the local machine, we have packaged the code and </a:t>
            </a:r>
            <a:r>
              <a:rPr lang="en" sz="2200">
                <a:solidFill>
                  <a:schemeClr val="lt1"/>
                </a:solidFill>
                <a:latin typeface="Times New Roman"/>
                <a:ea typeface="Times New Roman"/>
                <a:cs typeface="Times New Roman"/>
                <a:sym typeface="Times New Roman"/>
              </a:rPr>
              <a:t>dependencies</a:t>
            </a:r>
            <a:r>
              <a:rPr lang="en" sz="2200">
                <a:solidFill>
                  <a:schemeClr val="lt1"/>
                </a:solidFill>
                <a:latin typeface="Times New Roman"/>
                <a:ea typeface="Times New Roman"/>
                <a:cs typeface="Times New Roman"/>
                <a:sym typeface="Times New Roman"/>
              </a:rPr>
              <a:t> as a container image using Docker and upload the image to AWS ECR.</a:t>
            </a:r>
            <a:endParaRPr sz="2200">
              <a:solidFill>
                <a:schemeClr val="lt1"/>
              </a:solidFill>
              <a:latin typeface="Times New Roman"/>
              <a:ea typeface="Times New Roman"/>
              <a:cs typeface="Times New Roman"/>
              <a:sym typeface="Times New Roman"/>
            </a:endParaRPr>
          </a:p>
        </p:txBody>
      </p:sp>
      <p:pic>
        <p:nvPicPr>
          <p:cNvPr id="73" name="Google Shape;73;p15"/>
          <p:cNvPicPr preferRelativeResize="0"/>
          <p:nvPr/>
        </p:nvPicPr>
        <p:blipFill>
          <a:blip r:embed="rId3">
            <a:alphaModFix/>
          </a:blip>
          <a:stretch>
            <a:fillRect/>
          </a:stretch>
        </p:blipFill>
        <p:spPr>
          <a:xfrm>
            <a:off x="2528000" y="2902025"/>
            <a:ext cx="4403389" cy="19366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211025" y="183675"/>
            <a:ext cx="4191600" cy="133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chemeClr val="dk1"/>
                </a:solidFill>
                <a:latin typeface="Times New Roman"/>
                <a:ea typeface="Times New Roman"/>
                <a:cs typeface="Times New Roman"/>
                <a:sym typeface="Times New Roman"/>
              </a:rPr>
              <a:t>Deployment in AWS Lambda</a:t>
            </a:r>
            <a:endParaRPr sz="3600">
              <a:solidFill>
                <a:schemeClr val="dk1"/>
              </a:solidFill>
              <a:latin typeface="Times New Roman"/>
              <a:ea typeface="Times New Roman"/>
              <a:cs typeface="Times New Roman"/>
              <a:sym typeface="Times New Roman"/>
            </a:endParaRPr>
          </a:p>
        </p:txBody>
      </p:sp>
      <p:sp>
        <p:nvSpPr>
          <p:cNvPr id="79" name="Google Shape;79;p16"/>
          <p:cNvSpPr txBox="1"/>
          <p:nvPr>
            <p:ph idx="1" type="subTitle"/>
          </p:nvPr>
        </p:nvSpPr>
        <p:spPr>
          <a:xfrm>
            <a:off x="211025" y="151687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In order to deploy the trained model we have the following steps: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On the local machine, we have created a folder which contains lambda_function.py, requirement.txt and Dockerfile.</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The in</a:t>
            </a:r>
            <a:r>
              <a:rPr lang="en" sz="1800">
                <a:latin typeface="Times New Roman"/>
                <a:ea typeface="Times New Roman"/>
                <a:cs typeface="Times New Roman"/>
                <a:sym typeface="Times New Roman"/>
              </a:rPr>
              <a:t>ference function in lambda_function.py needs a specific structure to be invoked by the lambda runtime. After making all the files we have pushed the container image to ECR.</a:t>
            </a:r>
            <a:endParaRPr sz="1800">
              <a:latin typeface="Times New Roman"/>
              <a:ea typeface="Times New Roman"/>
              <a:cs typeface="Times New Roman"/>
              <a:sym typeface="Times New Roman"/>
            </a:endParaRPr>
          </a:p>
        </p:txBody>
      </p:sp>
      <p:sp>
        <p:nvSpPr>
          <p:cNvPr id="80" name="Google Shape;80;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457200" rtl="0" algn="l">
              <a:spcBef>
                <a:spcPts val="0"/>
              </a:spcBef>
              <a:spcAft>
                <a:spcPts val="1600"/>
              </a:spcAft>
              <a:buNone/>
            </a:pPr>
            <a:r>
              <a:t/>
            </a:r>
            <a:endParaRPr/>
          </a:p>
        </p:txBody>
      </p:sp>
      <p:pic>
        <p:nvPicPr>
          <p:cNvPr id="81" name="Google Shape;81;p16"/>
          <p:cNvPicPr preferRelativeResize="0"/>
          <p:nvPr/>
        </p:nvPicPr>
        <p:blipFill>
          <a:blip r:embed="rId3">
            <a:alphaModFix/>
          </a:blip>
          <a:stretch>
            <a:fillRect/>
          </a:stretch>
        </p:blipFill>
        <p:spPr>
          <a:xfrm>
            <a:off x="4731300" y="724200"/>
            <a:ext cx="4248023" cy="37436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268100" y="172600"/>
            <a:ext cx="6488100" cy="9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Deployment in AWS Lambda</a:t>
            </a:r>
            <a:endParaRPr sz="3600">
              <a:latin typeface="Times New Roman"/>
              <a:ea typeface="Times New Roman"/>
              <a:cs typeface="Times New Roman"/>
              <a:sym typeface="Times New Roman"/>
            </a:endParaRPr>
          </a:p>
        </p:txBody>
      </p:sp>
      <p:pic>
        <p:nvPicPr>
          <p:cNvPr id="87" name="Google Shape;87;p17"/>
          <p:cNvPicPr preferRelativeResize="0"/>
          <p:nvPr/>
        </p:nvPicPr>
        <p:blipFill>
          <a:blip r:embed="rId3">
            <a:alphaModFix/>
          </a:blip>
          <a:stretch>
            <a:fillRect/>
          </a:stretch>
        </p:blipFill>
        <p:spPr>
          <a:xfrm>
            <a:off x="152400" y="1416475"/>
            <a:ext cx="8839199" cy="325737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211025" y="183675"/>
            <a:ext cx="4191600" cy="133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chemeClr val="dk1"/>
                </a:solidFill>
                <a:latin typeface="Times New Roman"/>
                <a:ea typeface="Times New Roman"/>
                <a:cs typeface="Times New Roman"/>
                <a:sym typeface="Times New Roman"/>
              </a:rPr>
              <a:t>Deployment in AWS Lambda</a:t>
            </a:r>
            <a:endParaRPr sz="3600">
              <a:solidFill>
                <a:schemeClr val="dk1"/>
              </a:solidFill>
              <a:latin typeface="Times New Roman"/>
              <a:ea typeface="Times New Roman"/>
              <a:cs typeface="Times New Roman"/>
              <a:sym typeface="Times New Roman"/>
            </a:endParaRPr>
          </a:p>
        </p:txBody>
      </p:sp>
      <p:sp>
        <p:nvSpPr>
          <p:cNvPr id="93" name="Google Shape;93;p18"/>
          <p:cNvSpPr txBox="1"/>
          <p:nvPr>
            <p:ph idx="1" type="subTitle"/>
          </p:nvPr>
        </p:nvSpPr>
        <p:spPr>
          <a:xfrm>
            <a:off x="211025" y="1516875"/>
            <a:ext cx="4257000" cy="1345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The next task is to create the S3 bucket, Lambda function and trigger the S3 bucket in the Lambda function.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After the trigger is added to the Lambda function we need to allow the Lambda function to connect to the S3 bucket by setting the appropriate AWS identity and access management (IAM) rights for its execution role. The policies attached are: </a:t>
            </a:r>
            <a:r>
              <a:rPr i="1" lang="en" sz="1800">
                <a:latin typeface="Times New Roman"/>
                <a:ea typeface="Times New Roman"/>
                <a:cs typeface="Times New Roman"/>
                <a:sym typeface="Times New Roman"/>
              </a:rPr>
              <a:t>AmazonS3ReadOnlyAccess</a:t>
            </a:r>
            <a:r>
              <a:rPr lang="en" sz="1800">
                <a:latin typeface="Times New Roman"/>
                <a:ea typeface="Times New Roman"/>
                <a:cs typeface="Times New Roman"/>
                <a:sym typeface="Times New Roman"/>
              </a:rPr>
              <a:t> and </a:t>
            </a:r>
            <a:r>
              <a:rPr i="1" lang="en" sz="1800">
                <a:latin typeface="Times New Roman"/>
                <a:ea typeface="Times New Roman"/>
                <a:cs typeface="Times New Roman"/>
                <a:sym typeface="Times New Roman"/>
              </a:rPr>
              <a:t>AWSLambdaBasicExecutionRole</a:t>
            </a:r>
            <a:endParaRPr sz="1800">
              <a:latin typeface="Times New Roman"/>
              <a:ea typeface="Times New Roman"/>
              <a:cs typeface="Times New Roman"/>
              <a:sym typeface="Times New Roman"/>
            </a:endParaRPr>
          </a:p>
        </p:txBody>
      </p:sp>
      <p:pic>
        <p:nvPicPr>
          <p:cNvPr id="94" name="Google Shape;94;p18"/>
          <p:cNvPicPr preferRelativeResize="0"/>
          <p:nvPr/>
        </p:nvPicPr>
        <p:blipFill>
          <a:blip r:embed="rId3">
            <a:alphaModFix/>
          </a:blip>
          <a:stretch>
            <a:fillRect/>
          </a:stretch>
        </p:blipFill>
        <p:spPr>
          <a:xfrm>
            <a:off x="4664025" y="183675"/>
            <a:ext cx="2746102" cy="1345500"/>
          </a:xfrm>
          <a:prstGeom prst="rect">
            <a:avLst/>
          </a:prstGeom>
          <a:noFill/>
          <a:ln>
            <a:noFill/>
          </a:ln>
        </p:spPr>
      </p:pic>
      <p:pic>
        <p:nvPicPr>
          <p:cNvPr id="95" name="Google Shape;95;p18"/>
          <p:cNvPicPr preferRelativeResize="0"/>
          <p:nvPr/>
        </p:nvPicPr>
        <p:blipFill>
          <a:blip r:embed="rId4">
            <a:alphaModFix/>
          </a:blip>
          <a:stretch>
            <a:fillRect/>
          </a:stretch>
        </p:blipFill>
        <p:spPr>
          <a:xfrm>
            <a:off x="6438200" y="1643876"/>
            <a:ext cx="2473799" cy="1418250"/>
          </a:xfrm>
          <a:prstGeom prst="rect">
            <a:avLst/>
          </a:prstGeom>
          <a:noFill/>
          <a:ln>
            <a:noFill/>
          </a:ln>
        </p:spPr>
      </p:pic>
      <p:pic>
        <p:nvPicPr>
          <p:cNvPr id="96" name="Google Shape;96;p18"/>
          <p:cNvPicPr preferRelativeResize="0"/>
          <p:nvPr/>
        </p:nvPicPr>
        <p:blipFill>
          <a:blip r:embed="rId5">
            <a:alphaModFix/>
          </a:blip>
          <a:stretch>
            <a:fillRect/>
          </a:stretch>
        </p:blipFill>
        <p:spPr>
          <a:xfrm>
            <a:off x="5005950" y="3345450"/>
            <a:ext cx="3092075" cy="1628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235425" y="23797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600">
                <a:latin typeface="Times New Roman"/>
                <a:ea typeface="Times New Roman"/>
                <a:cs typeface="Times New Roman"/>
                <a:sym typeface="Times New Roman"/>
              </a:rPr>
              <a:t>Testing in AWS Lambda</a:t>
            </a:r>
            <a:endParaRPr/>
          </a:p>
        </p:txBody>
      </p:sp>
      <p:sp>
        <p:nvSpPr>
          <p:cNvPr id="102" name="Google Shape;102;p19"/>
          <p:cNvSpPr txBox="1"/>
          <p:nvPr/>
        </p:nvSpPr>
        <p:spPr>
          <a:xfrm>
            <a:off x="316025" y="851175"/>
            <a:ext cx="87288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Old Standard TT"/>
                <a:ea typeface="Old Standard TT"/>
                <a:cs typeface="Old Standard TT"/>
                <a:sym typeface="Old Standard TT"/>
              </a:rPr>
              <a:t>In order to test, we have to upload an image in the s3 bucket. After uploading the image in the S3 bucket, in a few moments we can see the result of the prediction in the CloudWatch logs. We will get the predicted image class with the probability.</a:t>
            </a:r>
            <a:endParaRPr sz="1800"/>
          </a:p>
        </p:txBody>
      </p:sp>
      <p:pic>
        <p:nvPicPr>
          <p:cNvPr id="103" name="Google Shape;103;p19"/>
          <p:cNvPicPr preferRelativeResize="0"/>
          <p:nvPr/>
        </p:nvPicPr>
        <p:blipFill>
          <a:blip r:embed="rId3">
            <a:alphaModFix/>
          </a:blip>
          <a:stretch>
            <a:fillRect/>
          </a:stretch>
        </p:blipFill>
        <p:spPr>
          <a:xfrm>
            <a:off x="381250" y="1881188"/>
            <a:ext cx="1171575" cy="1381125"/>
          </a:xfrm>
          <a:prstGeom prst="rect">
            <a:avLst/>
          </a:prstGeom>
          <a:noFill/>
          <a:ln>
            <a:noFill/>
          </a:ln>
        </p:spPr>
      </p:pic>
      <p:pic>
        <p:nvPicPr>
          <p:cNvPr id="104" name="Google Shape;104;p19"/>
          <p:cNvPicPr preferRelativeResize="0"/>
          <p:nvPr/>
        </p:nvPicPr>
        <p:blipFill>
          <a:blip r:embed="rId4">
            <a:alphaModFix/>
          </a:blip>
          <a:stretch>
            <a:fillRect/>
          </a:stretch>
        </p:blipFill>
        <p:spPr>
          <a:xfrm>
            <a:off x="1552825" y="1881200"/>
            <a:ext cx="7546375" cy="1322600"/>
          </a:xfrm>
          <a:prstGeom prst="rect">
            <a:avLst/>
          </a:prstGeom>
          <a:noFill/>
          <a:ln>
            <a:noFill/>
          </a:ln>
        </p:spPr>
      </p:pic>
      <p:pic>
        <p:nvPicPr>
          <p:cNvPr id="105" name="Google Shape;105;p19"/>
          <p:cNvPicPr preferRelativeResize="0"/>
          <p:nvPr/>
        </p:nvPicPr>
        <p:blipFill>
          <a:blip r:embed="rId5">
            <a:alphaModFix/>
          </a:blip>
          <a:stretch>
            <a:fillRect/>
          </a:stretch>
        </p:blipFill>
        <p:spPr>
          <a:xfrm>
            <a:off x="235425" y="3403813"/>
            <a:ext cx="1238250" cy="1400175"/>
          </a:xfrm>
          <a:prstGeom prst="rect">
            <a:avLst/>
          </a:prstGeom>
          <a:noFill/>
          <a:ln>
            <a:noFill/>
          </a:ln>
        </p:spPr>
      </p:pic>
      <p:pic>
        <p:nvPicPr>
          <p:cNvPr id="106" name="Google Shape;106;p19"/>
          <p:cNvPicPr preferRelativeResize="0"/>
          <p:nvPr/>
        </p:nvPicPr>
        <p:blipFill>
          <a:blip r:embed="rId6">
            <a:alphaModFix/>
          </a:blip>
          <a:stretch>
            <a:fillRect/>
          </a:stretch>
        </p:blipFill>
        <p:spPr>
          <a:xfrm>
            <a:off x="1552825" y="3627700"/>
            <a:ext cx="7546373" cy="1176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235425" y="23797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Experimental results</a:t>
            </a:r>
            <a:endParaRPr/>
          </a:p>
        </p:txBody>
      </p:sp>
      <p:sp>
        <p:nvSpPr>
          <p:cNvPr id="112" name="Google Shape;112;p20"/>
          <p:cNvSpPr txBox="1"/>
          <p:nvPr/>
        </p:nvSpPr>
        <p:spPr>
          <a:xfrm>
            <a:off x="316025" y="851175"/>
            <a:ext cx="8728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The metrics obtained from AWS Lambda are invocation, duration, concurrent execution, error rate and success rate and the cloudwatch logs. </a:t>
            </a:r>
            <a:endParaRPr sz="1800">
              <a:latin typeface="Times New Roman"/>
              <a:ea typeface="Times New Roman"/>
              <a:cs typeface="Times New Roman"/>
              <a:sym typeface="Times New Roman"/>
            </a:endParaRPr>
          </a:p>
        </p:txBody>
      </p:sp>
      <p:sp>
        <p:nvSpPr>
          <p:cNvPr id="113" name="Google Shape;113;p20"/>
          <p:cNvSpPr txBox="1"/>
          <p:nvPr/>
        </p:nvSpPr>
        <p:spPr>
          <a:xfrm>
            <a:off x="370500" y="1514725"/>
            <a:ext cx="4032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Times New Roman"/>
                <a:ea typeface="Times New Roman"/>
                <a:cs typeface="Times New Roman"/>
                <a:sym typeface="Times New Roman"/>
              </a:rPr>
              <a:t>Invocation:</a:t>
            </a:r>
            <a:r>
              <a:rPr lang="en">
                <a:latin typeface="Times New Roman"/>
                <a:ea typeface="Times New Roman"/>
                <a:cs typeface="Times New Roman"/>
                <a:sym typeface="Times New Roman"/>
              </a:rPr>
              <a:t> In the invocation metrics, it is shown that the number of times a function is invoked. In the below picture the peak number of invocation is noted as 236.</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pic>
        <p:nvPicPr>
          <p:cNvPr id="114" name="Google Shape;114;p20"/>
          <p:cNvPicPr preferRelativeResize="0"/>
          <p:nvPr/>
        </p:nvPicPr>
        <p:blipFill>
          <a:blip r:embed="rId3">
            <a:alphaModFix/>
          </a:blip>
          <a:stretch>
            <a:fillRect/>
          </a:stretch>
        </p:blipFill>
        <p:spPr>
          <a:xfrm>
            <a:off x="370500" y="2571750"/>
            <a:ext cx="3966599" cy="2118900"/>
          </a:xfrm>
          <a:prstGeom prst="rect">
            <a:avLst/>
          </a:prstGeom>
          <a:noFill/>
          <a:ln>
            <a:noFill/>
          </a:ln>
        </p:spPr>
      </p:pic>
      <p:sp>
        <p:nvSpPr>
          <p:cNvPr id="115" name="Google Shape;115;p20"/>
          <p:cNvSpPr txBox="1"/>
          <p:nvPr/>
        </p:nvSpPr>
        <p:spPr>
          <a:xfrm>
            <a:off x="4500525" y="1634600"/>
            <a:ext cx="4255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Times New Roman"/>
                <a:ea typeface="Times New Roman"/>
                <a:cs typeface="Times New Roman"/>
                <a:sym typeface="Times New Roman"/>
              </a:rPr>
              <a:t>Duration: </a:t>
            </a:r>
            <a:r>
              <a:rPr lang="en">
                <a:latin typeface="Times New Roman"/>
                <a:ea typeface="Times New Roman"/>
                <a:cs typeface="Times New Roman"/>
                <a:sym typeface="Times New Roman"/>
              </a:rPr>
              <a:t>It shows the amount of time taken for a lambda function. In our case most of the time it takes maximum duration. </a:t>
            </a:r>
            <a:endParaRPr>
              <a:latin typeface="Times New Roman"/>
              <a:ea typeface="Times New Roman"/>
              <a:cs typeface="Times New Roman"/>
              <a:sym typeface="Times New Roman"/>
            </a:endParaRPr>
          </a:p>
        </p:txBody>
      </p:sp>
      <p:pic>
        <p:nvPicPr>
          <p:cNvPr id="116" name="Google Shape;116;p20"/>
          <p:cNvPicPr preferRelativeResize="0"/>
          <p:nvPr/>
        </p:nvPicPr>
        <p:blipFill>
          <a:blip r:embed="rId4">
            <a:alphaModFix/>
          </a:blip>
          <a:stretch>
            <a:fillRect/>
          </a:stretch>
        </p:blipFill>
        <p:spPr>
          <a:xfrm>
            <a:off x="4572000" y="2566450"/>
            <a:ext cx="4184027" cy="2129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Experimental results</a:t>
            </a:r>
            <a:endParaRPr sz="3600">
              <a:latin typeface="Times New Roman"/>
              <a:ea typeface="Times New Roman"/>
              <a:cs typeface="Times New Roman"/>
              <a:sym typeface="Times New Roman"/>
            </a:endParaRPr>
          </a:p>
        </p:txBody>
      </p:sp>
      <p:sp>
        <p:nvSpPr>
          <p:cNvPr id="122" name="Google Shape;122;p21"/>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Error rate and success rate:</a:t>
            </a:r>
            <a:r>
              <a:rPr lang="en">
                <a:latin typeface="Times New Roman"/>
                <a:ea typeface="Times New Roman"/>
                <a:cs typeface="Times New Roman"/>
                <a:sym typeface="Times New Roman"/>
              </a:rPr>
              <a:t> It monitor the number of errors and </a:t>
            </a:r>
            <a:r>
              <a:rPr lang="en">
                <a:latin typeface="Times New Roman"/>
                <a:ea typeface="Times New Roman"/>
                <a:cs typeface="Times New Roman"/>
                <a:sym typeface="Times New Roman"/>
              </a:rPr>
              <a:t>successful</a:t>
            </a:r>
            <a:r>
              <a:rPr lang="en">
                <a:latin typeface="Times New Roman"/>
                <a:ea typeface="Times New Roman"/>
                <a:cs typeface="Times New Roman"/>
                <a:sym typeface="Times New Roman"/>
              </a:rPr>
              <a:t> attempts thrown by the lambda function.</a:t>
            </a:r>
            <a:r>
              <a:rPr lang="en"/>
              <a:t> </a:t>
            </a:r>
            <a:endParaRPr/>
          </a:p>
          <a:p>
            <a:pPr indent="0" lvl="0" marL="0" rtl="0" algn="l">
              <a:spcBef>
                <a:spcPts val="1600"/>
              </a:spcBef>
              <a:spcAft>
                <a:spcPts val="1600"/>
              </a:spcAft>
              <a:buNone/>
            </a:pPr>
            <a:r>
              <a:t/>
            </a:r>
            <a:endParaRPr/>
          </a:p>
        </p:txBody>
      </p:sp>
      <p:sp>
        <p:nvSpPr>
          <p:cNvPr id="123" name="Google Shape;123;p21"/>
          <p:cNvSpPr txBox="1"/>
          <p:nvPr>
            <p:ph idx="2" type="body"/>
          </p:nvPr>
        </p:nvSpPr>
        <p:spPr>
          <a:xfrm>
            <a:off x="4832400" y="1171675"/>
            <a:ext cx="3999900" cy="26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Concurrent Executions:</a:t>
            </a:r>
            <a:r>
              <a:rPr lang="en"/>
              <a:t> The number of executions of our function code that are happening at any given time. </a:t>
            </a:r>
            <a:endParaRPr/>
          </a:p>
          <a:p>
            <a:pPr indent="0" lvl="0" marL="0" rtl="0" algn="l">
              <a:spcBef>
                <a:spcPts val="1600"/>
              </a:spcBef>
              <a:spcAft>
                <a:spcPts val="1600"/>
              </a:spcAft>
              <a:buNone/>
            </a:pPr>
            <a:r>
              <a:t/>
            </a:r>
            <a:endParaRPr/>
          </a:p>
        </p:txBody>
      </p:sp>
      <p:pic>
        <p:nvPicPr>
          <p:cNvPr id="124" name="Google Shape;124;p21"/>
          <p:cNvPicPr preferRelativeResize="0"/>
          <p:nvPr/>
        </p:nvPicPr>
        <p:blipFill>
          <a:blip r:embed="rId3">
            <a:alphaModFix/>
          </a:blip>
          <a:stretch>
            <a:fillRect/>
          </a:stretch>
        </p:blipFill>
        <p:spPr>
          <a:xfrm>
            <a:off x="227000" y="2208025"/>
            <a:ext cx="3999900" cy="1919861"/>
          </a:xfrm>
          <a:prstGeom prst="rect">
            <a:avLst/>
          </a:prstGeom>
          <a:noFill/>
          <a:ln>
            <a:noFill/>
          </a:ln>
        </p:spPr>
      </p:pic>
      <p:pic>
        <p:nvPicPr>
          <p:cNvPr id="125" name="Google Shape;125;p21"/>
          <p:cNvPicPr preferRelativeResize="0"/>
          <p:nvPr/>
        </p:nvPicPr>
        <p:blipFill>
          <a:blip r:embed="rId4">
            <a:alphaModFix/>
          </a:blip>
          <a:stretch>
            <a:fillRect/>
          </a:stretch>
        </p:blipFill>
        <p:spPr>
          <a:xfrm>
            <a:off x="4832400" y="2208025"/>
            <a:ext cx="3999900" cy="190073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